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Libre Baskerville" panose="020B0604020202020204" charset="0"/>
      <p:regular r:id="rId15"/>
    </p:embeddedFont>
    <p:embeddedFont>
      <p:font typeface="Yeseva One" panose="020B0604020202020204" charset="0"/>
      <p:regular r:id="rId16"/>
    </p:embeddedFon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Libre Baskerville Bold" panose="020B0604020202020204" charset="0"/>
      <p:regular r:id="rId22"/>
    </p:embeddedFont>
    <p:embeddedFont>
      <p:font typeface="Arimo Bold" panose="020B0604020202020204" charset="0"/>
      <p:regular r:id="rId23"/>
    </p:embeddedFont>
    <p:embeddedFont>
      <p:font typeface="Times New Roman" panose="02020603050405020304" pitchFamily="18" charset="0"/>
      <p:regular r:id="rId24"/>
    </p:embeddedFont>
    <p:embeddedFont>
      <p:font typeface="Times New Roman Bold" panose="020208030705050203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341"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239975" y="4004366"/>
            <a:ext cx="11808051" cy="2255678"/>
          </a:xfrm>
          <a:prstGeom prst="rect">
            <a:avLst/>
          </a:prstGeom>
        </p:spPr>
        <p:txBody>
          <a:bodyPr lIns="0" tIns="0" rIns="0" bIns="0" rtlCol="0" anchor="t">
            <a:spAutoFit/>
          </a:bodyPr>
          <a:lstStyle/>
          <a:p>
            <a:pPr algn="ctr">
              <a:lnSpc>
                <a:spcPts val="5845"/>
              </a:lnSpc>
            </a:pPr>
            <a:r>
              <a:rPr lang="en-US" sz="5845">
                <a:solidFill>
                  <a:srgbClr val="000000"/>
                </a:solidFill>
                <a:latin typeface="Yeseva One"/>
                <a:ea typeface="Yeseva One"/>
                <a:cs typeface="Yeseva One"/>
                <a:sym typeface="Yeseva One"/>
              </a:rPr>
              <a:t>ANPR-</a:t>
            </a:r>
          </a:p>
          <a:p>
            <a:pPr algn="ctr">
              <a:lnSpc>
                <a:spcPts val="5845"/>
              </a:lnSpc>
            </a:pPr>
            <a:r>
              <a:rPr lang="en-US" sz="5845">
                <a:solidFill>
                  <a:srgbClr val="000000"/>
                </a:solidFill>
                <a:latin typeface="Yeseva One"/>
                <a:ea typeface="Yeseva One"/>
                <a:cs typeface="Yeseva One"/>
                <a:sym typeface="Yeseva One"/>
              </a:rPr>
              <a:t>Automatic Number Plate Recognition: using YOLO8</a:t>
            </a:r>
          </a:p>
        </p:txBody>
      </p:sp>
      <p:sp>
        <p:nvSpPr>
          <p:cNvPr id="3" name="Freeform 3"/>
          <p:cNvSpPr/>
          <p:nvPr/>
        </p:nvSpPr>
        <p:spPr>
          <a:xfrm>
            <a:off x="13946058" y="-2044009"/>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417152" y="8528213"/>
            <a:ext cx="6376809" cy="1758580"/>
          </a:xfrm>
          <a:prstGeom prst="rect">
            <a:avLst/>
          </a:prstGeom>
        </p:spPr>
        <p:txBody>
          <a:bodyPr lIns="0" tIns="0" rIns="0" bIns="0" rtlCol="0" anchor="t">
            <a:spAutoFit/>
          </a:bodyPr>
          <a:lstStyle/>
          <a:p>
            <a:pPr algn="ctr">
              <a:lnSpc>
                <a:spcPts val="2746"/>
              </a:lnSpc>
            </a:pPr>
            <a:r>
              <a:rPr lang="en-US" sz="2746" b="1">
                <a:solidFill>
                  <a:srgbClr val="000000"/>
                </a:solidFill>
                <a:latin typeface="Libre Baskerville Bold"/>
                <a:ea typeface="Libre Baskerville Bold"/>
                <a:cs typeface="Libre Baskerville Bold"/>
                <a:sym typeface="Libre Baskerville Bold"/>
              </a:rPr>
              <a:t>Presented by</a:t>
            </a:r>
          </a:p>
          <a:p>
            <a:pPr algn="ctr">
              <a:lnSpc>
                <a:spcPts val="2746"/>
              </a:lnSpc>
            </a:pPr>
            <a:endParaRPr lang="en-US" sz="2746" b="1">
              <a:solidFill>
                <a:srgbClr val="000000"/>
              </a:solidFill>
              <a:latin typeface="Libre Baskerville Bold"/>
              <a:ea typeface="Libre Baskerville Bold"/>
              <a:cs typeface="Libre Baskerville Bold"/>
              <a:sym typeface="Libre Baskerville Bold"/>
            </a:endParaRPr>
          </a:p>
          <a:p>
            <a:pPr algn="just">
              <a:lnSpc>
                <a:spcPts val="2746"/>
              </a:lnSpc>
            </a:pPr>
            <a:r>
              <a:rPr lang="en-US" sz="2746">
                <a:solidFill>
                  <a:srgbClr val="000000"/>
                </a:solidFill>
                <a:latin typeface="Libre Baskerville"/>
                <a:ea typeface="Libre Baskerville"/>
                <a:cs typeface="Libre Baskerville"/>
                <a:sym typeface="Libre Baskerville"/>
              </a:rPr>
              <a:t>Bhumika Lalwani (0901IT221019)</a:t>
            </a:r>
          </a:p>
          <a:p>
            <a:pPr algn="just">
              <a:lnSpc>
                <a:spcPts val="2746"/>
              </a:lnSpc>
            </a:pPr>
            <a:endParaRPr lang="en-US" sz="2746">
              <a:solidFill>
                <a:srgbClr val="000000"/>
              </a:solidFill>
              <a:latin typeface="Libre Baskerville"/>
              <a:ea typeface="Libre Baskerville"/>
              <a:cs typeface="Libre Baskerville"/>
              <a:sym typeface="Libre Baskerville"/>
            </a:endParaRPr>
          </a:p>
          <a:p>
            <a:pPr algn="ctr">
              <a:lnSpc>
                <a:spcPts val="2746"/>
              </a:lnSpc>
            </a:pPr>
            <a:endParaRPr lang="en-US" sz="2746">
              <a:solidFill>
                <a:srgbClr val="000000"/>
              </a:solidFill>
              <a:latin typeface="Libre Baskerville"/>
              <a:ea typeface="Libre Baskerville"/>
              <a:cs typeface="Libre Baskerville"/>
              <a:sym typeface="Libre Baskerville"/>
            </a:endParaRPr>
          </a:p>
        </p:txBody>
      </p:sp>
      <p:sp>
        <p:nvSpPr>
          <p:cNvPr id="7" name="Freeform 7"/>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0" y="-17145"/>
            <a:ext cx="18288000" cy="2091690"/>
          </a:xfrm>
          <a:custGeom>
            <a:avLst/>
            <a:gdLst/>
            <a:ahLst/>
            <a:cxnLst/>
            <a:rect l="l" t="t" r="r" b="b"/>
            <a:pathLst>
              <a:path w="18288000" h="2091690">
                <a:moveTo>
                  <a:pt x="0" y="0"/>
                </a:moveTo>
                <a:lnTo>
                  <a:pt x="18288000" y="0"/>
                </a:lnTo>
                <a:lnTo>
                  <a:pt x="18288000" y="2091690"/>
                </a:lnTo>
                <a:lnTo>
                  <a:pt x="0" y="2091690"/>
                </a:lnTo>
                <a:lnTo>
                  <a:pt x="0" y="0"/>
                </a:lnTo>
                <a:close/>
              </a:path>
            </a:pathLst>
          </a:custGeom>
          <a:blipFill>
            <a:blip r:embed="rId8"/>
            <a:stretch>
              <a:fillRect t="-1639"/>
            </a:stretch>
          </a:blipFill>
        </p:spPr>
      </p:sp>
      <p:sp>
        <p:nvSpPr>
          <p:cNvPr id="9" name="TextBox 9"/>
          <p:cNvSpPr txBox="1"/>
          <p:nvPr/>
        </p:nvSpPr>
        <p:spPr>
          <a:xfrm>
            <a:off x="1880356" y="2370632"/>
            <a:ext cx="15097957" cy="1300359"/>
          </a:xfrm>
          <a:prstGeom prst="rect">
            <a:avLst/>
          </a:prstGeom>
        </p:spPr>
        <p:txBody>
          <a:bodyPr lIns="0" tIns="0" rIns="0" bIns="0" rtlCol="0" anchor="t">
            <a:spAutoFit/>
          </a:bodyPr>
          <a:lstStyle/>
          <a:p>
            <a:pPr algn="ctr">
              <a:lnSpc>
                <a:spcPts val="3363"/>
              </a:lnSpc>
            </a:pPr>
            <a:r>
              <a:rPr lang="en-US" sz="3363">
                <a:solidFill>
                  <a:srgbClr val="000000"/>
                </a:solidFill>
                <a:latin typeface="Libre Baskerville"/>
                <a:ea typeface="Libre Baskerville"/>
                <a:cs typeface="Libre Baskerville"/>
                <a:sym typeface="Libre Baskerville"/>
              </a:rPr>
              <a:t>A Presentation </a:t>
            </a:r>
          </a:p>
          <a:p>
            <a:pPr algn="ctr">
              <a:lnSpc>
                <a:spcPts val="3363"/>
              </a:lnSpc>
            </a:pPr>
            <a:r>
              <a:rPr lang="en-US" sz="3363">
                <a:solidFill>
                  <a:srgbClr val="000000"/>
                </a:solidFill>
                <a:latin typeface="Libre Baskerville"/>
                <a:ea typeface="Libre Baskerville"/>
                <a:cs typeface="Libre Baskerville"/>
                <a:sym typeface="Libre Baskerville"/>
              </a:rPr>
              <a:t>of </a:t>
            </a:r>
          </a:p>
          <a:p>
            <a:pPr algn="ctr">
              <a:lnSpc>
                <a:spcPts val="3363"/>
              </a:lnSpc>
            </a:pPr>
            <a:r>
              <a:rPr lang="en-US" sz="3363">
                <a:solidFill>
                  <a:srgbClr val="000000"/>
                </a:solidFill>
                <a:latin typeface="Libre Baskerville"/>
                <a:ea typeface="Libre Baskerville"/>
                <a:cs typeface="Libre Baskerville"/>
                <a:sym typeface="Libre Baskerville"/>
              </a:rPr>
              <a:t>Minor Project  (2160614)</a:t>
            </a:r>
          </a:p>
        </p:txBody>
      </p:sp>
      <p:sp>
        <p:nvSpPr>
          <p:cNvPr id="10" name="TextBox 10"/>
          <p:cNvSpPr txBox="1"/>
          <p:nvPr/>
        </p:nvSpPr>
        <p:spPr>
          <a:xfrm>
            <a:off x="5797749" y="6802837"/>
            <a:ext cx="7263171" cy="769940"/>
          </a:xfrm>
          <a:prstGeom prst="rect">
            <a:avLst/>
          </a:prstGeom>
        </p:spPr>
        <p:txBody>
          <a:bodyPr lIns="0" tIns="0" rIns="0" bIns="0" rtlCol="0" anchor="t">
            <a:spAutoFit/>
          </a:bodyPr>
          <a:lstStyle/>
          <a:p>
            <a:pPr algn="ctr">
              <a:lnSpc>
                <a:spcPts val="2937"/>
              </a:lnSpc>
              <a:spcBef>
                <a:spcPct val="0"/>
              </a:spcBef>
            </a:pPr>
            <a:r>
              <a:rPr lang="en-US" sz="2937" b="1">
                <a:solidFill>
                  <a:srgbClr val="000000"/>
                </a:solidFill>
                <a:latin typeface="Libre Baskerville Bold"/>
                <a:ea typeface="Libre Baskerville Bold"/>
                <a:cs typeface="Libre Baskerville Bold"/>
                <a:sym typeface="Libre Baskerville Bold"/>
              </a:rPr>
              <a:t>Branch </a:t>
            </a:r>
            <a:r>
              <a:rPr lang="en-US" sz="2937">
                <a:solidFill>
                  <a:srgbClr val="000000"/>
                </a:solidFill>
                <a:latin typeface="Libre Baskerville"/>
                <a:ea typeface="Libre Baskerville"/>
                <a:cs typeface="Libre Baskerville"/>
                <a:sym typeface="Libre Baskerville"/>
              </a:rPr>
              <a:t>: Information Technology</a:t>
            </a:r>
          </a:p>
          <a:p>
            <a:pPr algn="ctr">
              <a:lnSpc>
                <a:spcPts val="2937"/>
              </a:lnSpc>
              <a:spcBef>
                <a:spcPct val="0"/>
              </a:spcBef>
            </a:pPr>
            <a:r>
              <a:rPr lang="en-US" sz="2937" b="1">
                <a:solidFill>
                  <a:srgbClr val="000000"/>
                </a:solidFill>
                <a:latin typeface="Libre Baskerville Bold"/>
                <a:ea typeface="Libre Baskerville Bold"/>
                <a:cs typeface="Libre Baskerville Bold"/>
                <a:sym typeface="Libre Baskerville Bold"/>
              </a:rPr>
              <a:t>Session</a:t>
            </a:r>
            <a:r>
              <a:rPr lang="en-US" sz="2937">
                <a:solidFill>
                  <a:srgbClr val="000000"/>
                </a:solidFill>
                <a:latin typeface="Libre Baskerville"/>
                <a:ea typeface="Libre Baskerville"/>
                <a:cs typeface="Libre Baskerville"/>
                <a:sym typeface="Libre Baskerville"/>
              </a:rPr>
              <a:t>: Jan-June 2025</a:t>
            </a:r>
          </a:p>
        </p:txBody>
      </p:sp>
      <p:sp>
        <p:nvSpPr>
          <p:cNvPr id="11" name="TextBox 11"/>
          <p:cNvSpPr txBox="1"/>
          <p:nvPr/>
        </p:nvSpPr>
        <p:spPr>
          <a:xfrm>
            <a:off x="13516577" y="8699590"/>
            <a:ext cx="3956849" cy="1050832"/>
          </a:xfrm>
          <a:prstGeom prst="rect">
            <a:avLst/>
          </a:prstGeom>
        </p:spPr>
        <p:txBody>
          <a:bodyPr lIns="0" tIns="0" rIns="0" bIns="0" rtlCol="0" anchor="t">
            <a:spAutoFit/>
          </a:bodyPr>
          <a:lstStyle/>
          <a:p>
            <a:pPr algn="ctr">
              <a:lnSpc>
                <a:spcPts val="2746"/>
              </a:lnSpc>
            </a:pPr>
            <a:r>
              <a:rPr lang="en-US" sz="2746" b="1">
                <a:solidFill>
                  <a:srgbClr val="000000"/>
                </a:solidFill>
                <a:latin typeface="Libre Baskerville Bold"/>
                <a:ea typeface="Libre Baskerville Bold"/>
                <a:cs typeface="Libre Baskerville Bold"/>
                <a:sym typeface="Libre Baskerville Bold"/>
              </a:rPr>
              <a:t>Faculty Mentor :</a:t>
            </a:r>
          </a:p>
          <a:p>
            <a:pPr algn="ctr">
              <a:lnSpc>
                <a:spcPts val="2746"/>
              </a:lnSpc>
            </a:pPr>
            <a:endParaRPr lang="en-US" sz="2746" b="1">
              <a:solidFill>
                <a:srgbClr val="000000"/>
              </a:solidFill>
              <a:latin typeface="Libre Baskerville Bold"/>
              <a:ea typeface="Libre Baskerville Bold"/>
              <a:cs typeface="Libre Baskerville Bold"/>
              <a:sym typeface="Libre Baskerville Bold"/>
            </a:endParaRPr>
          </a:p>
          <a:p>
            <a:pPr algn="ctr">
              <a:lnSpc>
                <a:spcPts val="2746"/>
              </a:lnSpc>
              <a:spcBef>
                <a:spcPct val="0"/>
              </a:spcBef>
            </a:pPr>
            <a:r>
              <a:rPr lang="en-US" sz="2746">
                <a:solidFill>
                  <a:srgbClr val="000000"/>
                </a:solidFill>
                <a:latin typeface="Libre Baskerville"/>
                <a:ea typeface="Libre Baskerville"/>
                <a:cs typeface="Libre Baskerville"/>
                <a:sym typeface="Libre Baskerville"/>
              </a:rPr>
              <a:t>Prof. Vikas Sejwar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3036050"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278118" y="833913"/>
            <a:ext cx="16981182" cy="885067"/>
          </a:xfrm>
          <a:prstGeom prst="rect">
            <a:avLst/>
          </a:prstGeom>
        </p:spPr>
        <p:txBody>
          <a:bodyPr lIns="0" tIns="0" rIns="0" bIns="0" rtlCol="0" anchor="t">
            <a:spAutoFit/>
          </a:bodyPr>
          <a:lstStyle/>
          <a:p>
            <a:pPr algn="ctr">
              <a:lnSpc>
                <a:spcPts val="6516"/>
              </a:lnSpc>
            </a:pPr>
            <a:r>
              <a:rPr lang="en-US" sz="6516">
                <a:solidFill>
                  <a:srgbClr val="000000"/>
                </a:solidFill>
                <a:latin typeface="Yeseva One"/>
                <a:ea typeface="Yeseva One"/>
                <a:cs typeface="Yeseva One"/>
                <a:sym typeface="Yeseva One"/>
              </a:rPr>
              <a:t>Challenges &amp; Limitations </a:t>
            </a:r>
          </a:p>
        </p:txBody>
      </p:sp>
      <p:sp>
        <p:nvSpPr>
          <p:cNvPr id="6" name="TextBox 6"/>
          <p:cNvSpPr txBox="1"/>
          <p:nvPr/>
        </p:nvSpPr>
        <p:spPr>
          <a:xfrm>
            <a:off x="1028700" y="3161782"/>
            <a:ext cx="13185873" cy="5622484"/>
          </a:xfrm>
          <a:prstGeom prst="rect">
            <a:avLst/>
          </a:prstGeom>
        </p:spPr>
        <p:txBody>
          <a:bodyPr lIns="0" tIns="0" rIns="0" bIns="0" rtlCol="0" anchor="t">
            <a:spAutoFit/>
          </a:bodyPr>
          <a:lstStyle/>
          <a:p>
            <a:pPr marL="760350" lvl="1" indent="-380175" algn="just">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Plate Quality: </a:t>
            </a:r>
            <a:r>
              <a:rPr lang="en-US" sz="3521">
                <a:solidFill>
                  <a:srgbClr val="000000"/>
                </a:solidFill>
                <a:latin typeface="Times New Roman"/>
                <a:ea typeface="Times New Roman"/>
                <a:cs typeface="Times New Roman"/>
                <a:sym typeface="Times New Roman"/>
              </a:rPr>
              <a:t>Difficult to read damaged, dirty, or non-standard plates.</a:t>
            </a:r>
          </a:p>
          <a:p>
            <a:pPr marL="760350" lvl="1" indent="-380175" algn="just">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Environmental Factors: </a:t>
            </a:r>
            <a:r>
              <a:rPr lang="en-US" sz="3521">
                <a:solidFill>
                  <a:srgbClr val="000000"/>
                </a:solidFill>
                <a:latin typeface="Times New Roman"/>
                <a:ea typeface="Times New Roman"/>
                <a:cs typeface="Times New Roman"/>
                <a:sym typeface="Times New Roman"/>
              </a:rPr>
              <a:t>Weather and lighting affect performance; varying angles and speeds complicate detection.</a:t>
            </a:r>
          </a:p>
          <a:p>
            <a:pPr marL="760350" lvl="1" indent="-380175" algn="just">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Accuracy: </a:t>
            </a:r>
            <a:r>
              <a:rPr lang="en-US" sz="3521">
                <a:solidFill>
                  <a:srgbClr val="000000"/>
                </a:solidFill>
                <a:latin typeface="Times New Roman"/>
                <a:ea typeface="Times New Roman"/>
                <a:cs typeface="Times New Roman"/>
                <a:sym typeface="Times New Roman"/>
              </a:rPr>
              <a:t>False positives/negatives, especially with modified plates or low-resolution images.</a:t>
            </a:r>
          </a:p>
          <a:p>
            <a:pPr marL="760350" lvl="1" indent="-380175" algn="just">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Speed: </a:t>
            </a:r>
            <a:r>
              <a:rPr lang="en-US" sz="3521">
                <a:solidFill>
                  <a:srgbClr val="000000"/>
                </a:solidFill>
                <a:latin typeface="Times New Roman"/>
                <a:ea typeface="Times New Roman"/>
                <a:cs typeface="Times New Roman"/>
                <a:sym typeface="Times New Roman"/>
              </a:rPr>
              <a:t>High traffic and large data volumes may slow processing.</a:t>
            </a:r>
          </a:p>
          <a:p>
            <a:pPr marL="760350" lvl="1" indent="-380175" algn="just">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Legal Concerns: </a:t>
            </a:r>
            <a:r>
              <a:rPr lang="en-US" sz="3521">
                <a:solidFill>
                  <a:srgbClr val="000000"/>
                </a:solidFill>
                <a:latin typeface="Times New Roman"/>
                <a:ea typeface="Times New Roman"/>
                <a:cs typeface="Times New Roman"/>
                <a:sym typeface="Times New Roman"/>
              </a:rPr>
              <a:t>Privacy issues and data protection compliance.</a:t>
            </a:r>
          </a:p>
          <a:p>
            <a:pPr marL="760350" lvl="1" indent="-380175" algn="just">
              <a:lnSpc>
                <a:spcPts val="3979"/>
              </a:lnSpc>
              <a:buFont typeface="Arial"/>
              <a:buChar char="•"/>
            </a:pPr>
            <a:r>
              <a:rPr lang="en-US" sz="3521">
                <a:solidFill>
                  <a:srgbClr val="000000"/>
                </a:solidFill>
                <a:latin typeface="Times New Roman"/>
                <a:ea typeface="Times New Roman"/>
                <a:cs typeface="Times New Roman"/>
                <a:sym typeface="Times New Roman"/>
              </a:rPr>
              <a:t>Global Plate Variations: Diverse plate formats across regions require extensive model training.</a:t>
            </a:r>
          </a:p>
          <a:p>
            <a:pPr algn="just">
              <a:lnSpc>
                <a:spcPts val="3979"/>
              </a:lnSpc>
            </a:pPr>
            <a:endParaRPr lang="en-US" sz="3521">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2437531" y="69264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455056" y="299400"/>
            <a:ext cx="16961661" cy="1214325"/>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Future Scope</a:t>
            </a:r>
          </a:p>
        </p:txBody>
      </p:sp>
      <p:sp>
        <p:nvSpPr>
          <p:cNvPr id="6" name="TextBox 6"/>
          <p:cNvSpPr txBox="1"/>
          <p:nvPr/>
        </p:nvSpPr>
        <p:spPr>
          <a:xfrm>
            <a:off x="167853" y="1361325"/>
            <a:ext cx="16977436" cy="8925675"/>
          </a:xfrm>
          <a:prstGeom prst="rect">
            <a:avLst/>
          </a:prstGeom>
        </p:spPr>
        <p:txBody>
          <a:bodyPr lIns="0" tIns="0" rIns="0" bIns="0" rtlCol="0" anchor="t">
            <a:spAutoFit/>
          </a:bodyPr>
          <a:lstStyle/>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Integration with </a:t>
            </a:r>
            <a:r>
              <a:rPr lang="en-US" sz="3511" b="1" dirty="0" err="1">
                <a:solidFill>
                  <a:srgbClr val="000000"/>
                </a:solidFill>
                <a:latin typeface="Arimo Bold"/>
                <a:ea typeface="Arimo Bold"/>
                <a:cs typeface="Arimo Bold"/>
                <a:sym typeface="Arimo Bold"/>
              </a:rPr>
              <a:t>IoT</a:t>
            </a:r>
            <a:r>
              <a:rPr lang="en-US" sz="3511" b="1" dirty="0">
                <a:solidFill>
                  <a:srgbClr val="000000"/>
                </a:solidFill>
                <a:latin typeface="Arimo Bold"/>
                <a:ea typeface="Arimo Bold"/>
                <a:cs typeface="Arimo Bold"/>
                <a:sym typeface="Arimo Bold"/>
              </a:rPr>
              <a:t> and Smart Cities:</a:t>
            </a:r>
            <a:r>
              <a:rPr lang="en-US" sz="3511" dirty="0">
                <a:solidFill>
                  <a:srgbClr val="000000"/>
                </a:solidFill>
                <a:latin typeface="Arimo"/>
                <a:ea typeface="Arimo"/>
                <a:cs typeface="Arimo"/>
                <a:sym typeface="Arimo"/>
              </a:rPr>
              <a:t> Real-time ANPR data can support automated toll collection, traffic management, and smart parking systems.</a:t>
            </a:r>
          </a:p>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Cross-Platform Deployment:</a:t>
            </a:r>
            <a:r>
              <a:rPr lang="en-US" sz="3511" dirty="0">
                <a:solidFill>
                  <a:srgbClr val="000000"/>
                </a:solidFill>
                <a:latin typeface="Arimo"/>
                <a:ea typeface="Arimo"/>
                <a:cs typeface="Arimo"/>
                <a:sym typeface="Arimo"/>
              </a:rPr>
              <a:t> Extend functionality to mobile and edge devices for portable enforcement and monitoring.</a:t>
            </a:r>
          </a:p>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Enhanced Accuracy with AI:</a:t>
            </a:r>
            <a:r>
              <a:rPr lang="en-US" sz="3511" dirty="0">
                <a:solidFill>
                  <a:srgbClr val="000000"/>
                </a:solidFill>
                <a:latin typeface="Arimo"/>
                <a:ea typeface="Arimo"/>
                <a:cs typeface="Arimo"/>
                <a:sym typeface="Arimo"/>
              </a:rPr>
              <a:t> Use advanced deep learning models for better recognition under poor lighting, motion blur, or occlusion.</a:t>
            </a:r>
          </a:p>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Multilingual and Global Plate Support: </a:t>
            </a:r>
            <a:r>
              <a:rPr lang="en-US" sz="3511" dirty="0">
                <a:solidFill>
                  <a:srgbClr val="000000"/>
                </a:solidFill>
                <a:latin typeface="Arimo"/>
                <a:ea typeface="Arimo"/>
                <a:cs typeface="Arimo"/>
                <a:sym typeface="Arimo"/>
              </a:rPr>
              <a:t>Train on diverse datasets to support plates from different regions and countries.</a:t>
            </a:r>
          </a:p>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Real-Time Alert Systems:</a:t>
            </a:r>
            <a:r>
              <a:rPr lang="en-US" sz="3511" dirty="0">
                <a:solidFill>
                  <a:srgbClr val="000000"/>
                </a:solidFill>
                <a:latin typeface="Arimo"/>
                <a:ea typeface="Arimo"/>
                <a:cs typeface="Arimo"/>
                <a:sym typeface="Arimo"/>
              </a:rPr>
              <a:t> Integrate with law enforcement to flag stolen or blacklisted vehicles instantly.</a:t>
            </a:r>
          </a:p>
          <a:p>
            <a:pPr marL="758137" lvl="1" indent="-379069" algn="l">
              <a:lnSpc>
                <a:spcPts val="5548"/>
              </a:lnSpc>
              <a:buFont typeface="Arial"/>
              <a:buChar char="•"/>
            </a:pPr>
            <a:r>
              <a:rPr lang="en-US" sz="3511" b="1" dirty="0">
                <a:solidFill>
                  <a:srgbClr val="000000"/>
                </a:solidFill>
                <a:latin typeface="Arimo Bold"/>
                <a:ea typeface="Arimo Bold"/>
                <a:cs typeface="Arimo Bold"/>
                <a:sym typeface="Arimo Bold"/>
              </a:rPr>
              <a:t>Cloud-Based Analytics:</a:t>
            </a:r>
            <a:r>
              <a:rPr lang="en-US" sz="3511" dirty="0">
                <a:solidFill>
                  <a:srgbClr val="000000"/>
                </a:solidFill>
                <a:latin typeface="Arimo"/>
                <a:ea typeface="Arimo"/>
                <a:cs typeface="Arimo"/>
                <a:sym typeface="Arimo"/>
              </a:rPr>
              <a:t> Store and analyze large-scale ANPR data for trend forecasting, </a:t>
            </a:r>
            <a:r>
              <a:rPr lang="en-US" sz="3511" dirty="0" err="1">
                <a:solidFill>
                  <a:srgbClr val="000000"/>
                </a:solidFill>
                <a:latin typeface="Arimo"/>
                <a:ea typeface="Arimo"/>
                <a:cs typeface="Arimo"/>
                <a:sym typeface="Arimo"/>
              </a:rPr>
              <a:t>heatmaps</a:t>
            </a:r>
            <a:r>
              <a:rPr lang="en-US" sz="3511" dirty="0">
                <a:solidFill>
                  <a:srgbClr val="000000"/>
                </a:solidFill>
                <a:latin typeface="Arimo"/>
                <a:ea typeface="Arimo"/>
                <a:cs typeface="Arimo"/>
                <a:sym typeface="Arimo"/>
              </a:rPr>
              <a:t>, and security insights.</a:t>
            </a:r>
          </a:p>
          <a:p>
            <a:pPr algn="l">
              <a:lnSpc>
                <a:spcPts val="3511"/>
              </a:lnSpc>
            </a:pPr>
            <a:endParaRPr lang="en-US" sz="3511" dirty="0">
              <a:solidFill>
                <a:srgbClr val="000000"/>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1911216" y="65726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3429000" y="800100"/>
            <a:ext cx="16961661" cy="1214325"/>
          </a:xfrm>
          <a:prstGeom prst="rect">
            <a:avLst/>
          </a:prstGeom>
        </p:spPr>
        <p:txBody>
          <a:bodyPr lIns="0" tIns="0" rIns="0" bIns="0" rtlCol="0" anchor="t">
            <a:spAutoFit/>
          </a:bodyPr>
          <a:lstStyle/>
          <a:p>
            <a:pPr algn="ctr">
              <a:lnSpc>
                <a:spcPts val="9060"/>
              </a:lnSpc>
            </a:pPr>
            <a:r>
              <a:rPr lang="en-US" sz="9060" dirty="0">
                <a:solidFill>
                  <a:srgbClr val="000000"/>
                </a:solidFill>
                <a:latin typeface="Yeseva One"/>
                <a:ea typeface="Yeseva One"/>
                <a:cs typeface="Yeseva One"/>
                <a:sym typeface="Yeseva One"/>
              </a:rPr>
              <a:t>Conclusion</a:t>
            </a:r>
          </a:p>
        </p:txBody>
      </p:sp>
      <p:sp>
        <p:nvSpPr>
          <p:cNvPr id="6" name="TextBox 6"/>
          <p:cNvSpPr txBox="1"/>
          <p:nvPr/>
        </p:nvSpPr>
        <p:spPr>
          <a:xfrm>
            <a:off x="1843159" y="2207941"/>
            <a:ext cx="14842497" cy="5954251"/>
          </a:xfrm>
          <a:prstGeom prst="rect">
            <a:avLst/>
          </a:prstGeom>
        </p:spPr>
        <p:txBody>
          <a:bodyPr lIns="0" tIns="0" rIns="0" bIns="0" rtlCol="0" anchor="t">
            <a:spAutoFit/>
          </a:bodyPr>
          <a:lstStyle/>
          <a:p>
            <a:pPr algn="just">
              <a:lnSpc>
                <a:spcPts val="4235"/>
              </a:lnSpc>
            </a:pPr>
            <a:r>
              <a:rPr lang="en-US" sz="4235">
                <a:solidFill>
                  <a:srgbClr val="000000"/>
                </a:solidFill>
                <a:latin typeface="Times New Roman"/>
                <a:ea typeface="Times New Roman"/>
                <a:cs typeface="Times New Roman"/>
                <a:sym typeface="Times New Roman"/>
              </a:rPr>
              <a:t>The ANPR system effectively automates the detection and recognition of vehicle number plates using advanced deep learning techniques like YOLOv8 and OCR. It enhances operational efficiency, ensures reliable vehicle monitoring, and addresses security concerns in real-time applications such as parking management and restricted access zones. Despite challenges like environmental conditions and plate tampering, the system demonstrates strong potential for scalability and integration across diverse domains. This project lays the foundation for future improvements in smart surveillance and intelligent transport systems.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283182" y="3632200"/>
            <a:ext cx="11721636" cy="3251201"/>
          </a:xfrm>
          <a:prstGeom prst="rect">
            <a:avLst/>
          </a:prstGeom>
        </p:spPr>
        <p:txBody>
          <a:bodyPr lIns="0" tIns="0" rIns="0" bIns="0" rtlCol="0" anchor="t">
            <a:spAutoFit/>
          </a:bodyPr>
          <a:lstStyle/>
          <a:p>
            <a:pPr algn="ctr">
              <a:lnSpc>
                <a:spcPts val="12500"/>
              </a:lnSpc>
            </a:pPr>
            <a:r>
              <a:rPr lang="en-US" sz="12500">
                <a:solidFill>
                  <a:srgbClr val="000000"/>
                </a:solidFill>
                <a:latin typeface="Yeseva One"/>
                <a:ea typeface="Yeseva One"/>
                <a:cs typeface="Yeseva One"/>
                <a:sym typeface="Yeseva One"/>
              </a:rPr>
              <a:t>Thank</a:t>
            </a:r>
          </a:p>
          <a:p>
            <a:pPr algn="ctr">
              <a:lnSpc>
                <a:spcPts val="12500"/>
              </a:lnSpc>
            </a:pPr>
            <a:r>
              <a:rPr lang="en-US" sz="12500">
                <a:solidFill>
                  <a:srgbClr val="000000"/>
                </a:solidFill>
                <a:latin typeface="Yeseva One"/>
                <a:ea typeface="Yeseva One"/>
                <a:cs typeface="Yeseva One"/>
                <a:sym typeface="Yeseva One"/>
              </a:rPr>
              <a:t>You</a:t>
            </a: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ea typeface="Libre Baskerville"/>
                <a:cs typeface="Libre Baskerville"/>
                <a:sym typeface="Libre Baskerville"/>
              </a:rPr>
              <a:t>Presented b: Bhumika Lalwani</a:t>
            </a:r>
          </a:p>
        </p:txBody>
      </p:sp>
      <p:sp>
        <p:nvSpPr>
          <p:cNvPr id="7" name="Freeform 7"/>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0" y="0"/>
            <a:ext cx="18288000" cy="2005679"/>
          </a:xfrm>
          <a:custGeom>
            <a:avLst/>
            <a:gdLst/>
            <a:ahLst/>
            <a:cxnLst/>
            <a:rect l="l" t="t" r="r" b="b"/>
            <a:pathLst>
              <a:path w="18288000" h="2005679">
                <a:moveTo>
                  <a:pt x="0" y="0"/>
                </a:moveTo>
                <a:lnTo>
                  <a:pt x="18288000" y="0"/>
                </a:lnTo>
                <a:lnTo>
                  <a:pt x="18288000" y="2005679"/>
                </a:lnTo>
                <a:lnTo>
                  <a:pt x="0" y="2005679"/>
                </a:lnTo>
                <a:lnTo>
                  <a:pt x="0" y="0"/>
                </a:lnTo>
                <a:close/>
              </a:path>
            </a:pathLst>
          </a:custGeom>
          <a:blipFill>
            <a:blip r:embed="rId8"/>
            <a:stretch>
              <a:fillRect t="-7137"/>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2605384" y="6531729"/>
            <a:ext cx="5210769" cy="6721137"/>
          </a:xfrm>
          <a:custGeom>
            <a:avLst/>
            <a:gdLst/>
            <a:ahLst/>
            <a:cxnLst/>
            <a:rect l="l" t="t" r="r" b="b"/>
            <a:pathLst>
              <a:path w="5210769" h="6721137">
                <a:moveTo>
                  <a:pt x="0" y="0"/>
                </a:moveTo>
                <a:lnTo>
                  <a:pt x="5210768" y="0"/>
                </a:lnTo>
                <a:lnTo>
                  <a:pt x="5210768"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799108" y="893142"/>
            <a:ext cx="14448095"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About the project</a:t>
            </a:r>
          </a:p>
        </p:txBody>
      </p:sp>
      <p:sp>
        <p:nvSpPr>
          <p:cNvPr id="5" name="Freeform 5"/>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1328165" y="2308977"/>
            <a:ext cx="14510826" cy="7383016"/>
          </a:xfrm>
          <a:prstGeom prst="rect">
            <a:avLst/>
          </a:prstGeom>
        </p:spPr>
        <p:txBody>
          <a:bodyPr lIns="0" tIns="0" rIns="0" bIns="0" rtlCol="0" anchor="t">
            <a:spAutoFit/>
          </a:bodyPr>
          <a:lstStyle/>
          <a:p>
            <a:pPr algn="just">
              <a:lnSpc>
                <a:spcPts val="3419"/>
              </a:lnSpc>
            </a:pPr>
            <a:endParaRPr/>
          </a:p>
          <a:p>
            <a:pPr algn="just">
              <a:lnSpc>
                <a:spcPts val="3419"/>
              </a:lnSpc>
            </a:pPr>
            <a:r>
              <a:rPr lang="en-US" sz="3419">
                <a:solidFill>
                  <a:srgbClr val="000000"/>
                </a:solidFill>
                <a:latin typeface="Times New Roman"/>
                <a:ea typeface="Times New Roman"/>
                <a:cs typeface="Times New Roman"/>
                <a:sym typeface="Times New Roman"/>
              </a:rPr>
              <a:t> This project aims to develop an advanced Automatic Number Plate Recognition (ANPR) system using YOLOv8, a state-of-the-art object detection model. The system is designed to detect and recognize vehicle number plates in real-time, making it ideal for applications in parking lots, garages, and small businesses.</a:t>
            </a:r>
          </a:p>
          <a:p>
            <a:pPr algn="just">
              <a:lnSpc>
                <a:spcPts val="3419"/>
              </a:lnSpc>
            </a:pPr>
            <a:endParaRPr lang="en-US" sz="3419">
              <a:solidFill>
                <a:srgbClr val="000000"/>
              </a:solidFill>
              <a:latin typeface="Times New Roman"/>
              <a:ea typeface="Times New Roman"/>
              <a:cs typeface="Times New Roman"/>
              <a:sym typeface="Times New Roman"/>
            </a:endParaRPr>
          </a:p>
          <a:p>
            <a:pPr algn="just">
              <a:lnSpc>
                <a:spcPts val="3419"/>
              </a:lnSpc>
            </a:pPr>
            <a:r>
              <a:rPr lang="en-US" sz="3419">
                <a:solidFill>
                  <a:srgbClr val="000000"/>
                </a:solidFill>
                <a:latin typeface="Times New Roman"/>
                <a:ea typeface="Times New Roman"/>
                <a:cs typeface="Times New Roman"/>
                <a:sym typeface="Times New Roman"/>
              </a:rPr>
              <a:t>Key Features:</a:t>
            </a:r>
          </a:p>
          <a:p>
            <a:pPr algn="just">
              <a:lnSpc>
                <a:spcPts val="3419"/>
              </a:lnSpc>
            </a:pPr>
            <a:endParaRPr lang="en-US" sz="3419">
              <a:solidFill>
                <a:srgbClr val="000000"/>
              </a:solidFill>
              <a:latin typeface="Times New Roman"/>
              <a:ea typeface="Times New Roman"/>
              <a:cs typeface="Times New Roman"/>
              <a:sym typeface="Times New Roman"/>
            </a:endParaRPr>
          </a:p>
          <a:p>
            <a:pPr marL="738357" lvl="1" indent="-369178" algn="just">
              <a:lnSpc>
                <a:spcPts val="3419"/>
              </a:lnSpc>
              <a:buFont typeface="Arial"/>
              <a:buChar char="•"/>
            </a:pPr>
            <a:r>
              <a:rPr lang="en-US" sz="3419">
                <a:solidFill>
                  <a:srgbClr val="000000"/>
                </a:solidFill>
                <a:latin typeface="Times New Roman"/>
                <a:ea typeface="Times New Roman"/>
                <a:cs typeface="Times New Roman"/>
                <a:sym typeface="Times New Roman"/>
              </a:rPr>
              <a:t>Real-time Vehicle Identification: Fast and accurate plate recognition.</a:t>
            </a:r>
          </a:p>
          <a:p>
            <a:pPr marL="738357" lvl="1" indent="-369178" algn="just">
              <a:lnSpc>
                <a:spcPts val="3419"/>
              </a:lnSpc>
              <a:buFont typeface="Arial"/>
              <a:buChar char="•"/>
            </a:pPr>
            <a:r>
              <a:rPr lang="en-US" sz="3419">
                <a:solidFill>
                  <a:srgbClr val="000000"/>
                </a:solidFill>
                <a:latin typeface="Times New Roman"/>
                <a:ea typeface="Times New Roman"/>
                <a:cs typeface="Times New Roman"/>
                <a:sym typeface="Times New Roman"/>
              </a:rPr>
              <a:t>Image Format Compatibility: Supports various formats like JPG, JSON, and more.</a:t>
            </a:r>
          </a:p>
          <a:p>
            <a:pPr marL="738357" lvl="1" indent="-369178" algn="just">
              <a:lnSpc>
                <a:spcPts val="3419"/>
              </a:lnSpc>
              <a:buFont typeface="Arial"/>
              <a:buChar char="•"/>
            </a:pPr>
            <a:r>
              <a:rPr lang="en-US" sz="3419">
                <a:solidFill>
                  <a:srgbClr val="000000"/>
                </a:solidFill>
                <a:latin typeface="Times New Roman"/>
                <a:ea typeface="Times New Roman"/>
                <a:cs typeface="Times New Roman"/>
                <a:sym typeface="Times New Roman"/>
              </a:rPr>
              <a:t>Altered Plate Handling: Capable of identifying tampered or fabricated plates.</a:t>
            </a:r>
          </a:p>
          <a:p>
            <a:pPr marL="738357" lvl="1" indent="-369178" algn="just">
              <a:lnSpc>
                <a:spcPts val="3419"/>
              </a:lnSpc>
              <a:buFont typeface="Arial"/>
              <a:buChar char="•"/>
            </a:pPr>
            <a:r>
              <a:rPr lang="en-US" sz="3419">
                <a:solidFill>
                  <a:srgbClr val="000000"/>
                </a:solidFill>
                <a:latin typeface="Times New Roman"/>
                <a:ea typeface="Times New Roman"/>
                <a:cs typeface="Times New Roman"/>
                <a:sym typeface="Times New Roman"/>
              </a:rPr>
              <a:t>Data Recording: Logs vehicle details for future reference and analytics.</a:t>
            </a:r>
          </a:p>
          <a:p>
            <a:pPr marL="738357" lvl="1" indent="-369178" algn="just">
              <a:lnSpc>
                <a:spcPts val="3419"/>
              </a:lnSpc>
              <a:buFont typeface="Arial"/>
              <a:buChar char="•"/>
            </a:pPr>
            <a:r>
              <a:rPr lang="en-US" sz="3419">
                <a:solidFill>
                  <a:srgbClr val="000000"/>
                </a:solidFill>
                <a:latin typeface="Times New Roman"/>
                <a:ea typeface="Times New Roman"/>
                <a:cs typeface="Times New Roman"/>
                <a:sym typeface="Times New Roman"/>
              </a:rPr>
              <a:t>Scalability: Easily adaptable for different environments and requirements.</a:t>
            </a:r>
          </a:p>
          <a:p>
            <a:pPr algn="just">
              <a:lnSpc>
                <a:spcPts val="3419"/>
              </a:lnSpc>
            </a:pPr>
            <a:endParaRPr lang="en-US" sz="3419">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725837" y="502484"/>
            <a:ext cx="8496705"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Objectives</a:t>
            </a:r>
          </a:p>
        </p:txBody>
      </p:sp>
      <p:sp>
        <p:nvSpPr>
          <p:cNvPr id="5" name="TextBox 5"/>
          <p:cNvSpPr txBox="1"/>
          <p:nvPr/>
        </p:nvSpPr>
        <p:spPr>
          <a:xfrm>
            <a:off x="1709346" y="1612066"/>
            <a:ext cx="15549954" cy="8375208"/>
          </a:xfrm>
          <a:prstGeom prst="rect">
            <a:avLst/>
          </a:prstGeom>
        </p:spPr>
        <p:txBody>
          <a:bodyPr lIns="0" tIns="0" rIns="0" bIns="0" rtlCol="0" anchor="t">
            <a:spAutoFit/>
          </a:bodyPr>
          <a:lstStyle/>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train and fine-tune the YOLOv8 object detection model specifically for identifying vehicle license plates in Indian traffic and parking scenarios.</a:t>
            </a:r>
          </a:p>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integrate a lightweight OCR module (EasyOCR) that extracts and deciphers the alphanumeric characters from detected license plates.</a:t>
            </a:r>
          </a:p>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test the system under various real-world conditions, such as day/night, front/angled views, blurred or obscured plates.</a:t>
            </a:r>
          </a:p>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ensure low-latency, real-time performance for live camera or video stream inputs.</a:t>
            </a:r>
          </a:p>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make the system modular and compatible with integration into surveillance infrastructure and embedded edge devices.</a:t>
            </a:r>
          </a:p>
          <a:p>
            <a:pPr marL="815254" lvl="1" indent="-407627" algn="just">
              <a:lnSpc>
                <a:spcPts val="4720"/>
              </a:lnSpc>
              <a:buFont typeface="Arial"/>
              <a:buChar char="•"/>
            </a:pPr>
            <a:r>
              <a:rPr lang="en-US" sz="3776">
                <a:solidFill>
                  <a:srgbClr val="000000"/>
                </a:solidFill>
                <a:latin typeface="Times New Roman"/>
                <a:ea typeface="Times New Roman"/>
                <a:cs typeface="Times New Roman"/>
                <a:sym typeface="Times New Roman"/>
              </a:rPr>
              <a:t>To explore exportable formats (e.g., ONNX) for deploying the model on mobile and IoT devices in future phases.</a:t>
            </a:r>
          </a:p>
          <a:p>
            <a:pPr algn="just">
              <a:lnSpc>
                <a:spcPts val="3962"/>
              </a:lnSpc>
            </a:pPr>
            <a:endParaRPr lang="en-US" sz="3776">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2033925" y="6736244"/>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785360" y="502484"/>
            <a:ext cx="1907336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Tools and Technologies Used</a:t>
            </a:r>
          </a:p>
        </p:txBody>
      </p:sp>
      <p:sp>
        <p:nvSpPr>
          <p:cNvPr id="6" name="TextBox 6"/>
          <p:cNvSpPr txBox="1"/>
          <p:nvPr/>
        </p:nvSpPr>
        <p:spPr>
          <a:xfrm>
            <a:off x="1200567" y="2527785"/>
            <a:ext cx="13185873" cy="5604311"/>
          </a:xfrm>
          <a:prstGeom prst="rect">
            <a:avLst/>
          </a:prstGeom>
        </p:spPr>
        <p:txBody>
          <a:bodyPr lIns="0" tIns="0" rIns="0" bIns="0" rtlCol="0" anchor="t">
            <a:spAutoFit/>
          </a:bodyPr>
          <a:lstStyle/>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Programming Language: </a:t>
            </a:r>
            <a:r>
              <a:rPr lang="en-US" sz="3521">
                <a:solidFill>
                  <a:srgbClr val="000000"/>
                </a:solidFill>
                <a:latin typeface="Times New Roman"/>
                <a:ea typeface="Times New Roman"/>
                <a:cs typeface="Times New Roman"/>
                <a:sym typeface="Times New Roman"/>
              </a:rPr>
              <a:t>Python 3.10</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Deep Learning Framework: </a:t>
            </a:r>
            <a:r>
              <a:rPr lang="en-US" sz="3521">
                <a:solidFill>
                  <a:srgbClr val="000000"/>
                </a:solidFill>
                <a:latin typeface="Times New Roman"/>
                <a:ea typeface="Times New Roman"/>
                <a:cs typeface="Times New Roman"/>
                <a:sym typeface="Times New Roman"/>
              </a:rPr>
              <a:t>PyTorch</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Object Detection Model: </a:t>
            </a:r>
            <a:r>
              <a:rPr lang="en-US" sz="3521">
                <a:solidFill>
                  <a:srgbClr val="000000"/>
                </a:solidFill>
                <a:latin typeface="Times New Roman"/>
                <a:ea typeface="Times New Roman"/>
                <a:cs typeface="Times New Roman"/>
                <a:sym typeface="Times New Roman"/>
              </a:rPr>
              <a:t>YOLOv8 (Ultralytics)</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OCR Engine: </a:t>
            </a:r>
            <a:r>
              <a:rPr lang="en-US" sz="3521">
                <a:solidFill>
                  <a:srgbClr val="000000"/>
                </a:solidFill>
                <a:latin typeface="Times New Roman"/>
                <a:ea typeface="Times New Roman"/>
                <a:cs typeface="Times New Roman"/>
                <a:sym typeface="Times New Roman"/>
              </a:rPr>
              <a:t>EasyOCR</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Computer Vision: </a:t>
            </a:r>
            <a:r>
              <a:rPr lang="en-US" sz="3521">
                <a:solidFill>
                  <a:srgbClr val="000000"/>
                </a:solidFill>
                <a:latin typeface="Times New Roman"/>
                <a:ea typeface="Times New Roman"/>
                <a:cs typeface="Times New Roman"/>
                <a:sym typeface="Times New Roman"/>
              </a:rPr>
              <a:t>OpenCV</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Dataset Labeling Tools: </a:t>
            </a:r>
            <a:r>
              <a:rPr lang="en-US" sz="3521">
                <a:solidFill>
                  <a:srgbClr val="000000"/>
                </a:solidFill>
                <a:latin typeface="Times New Roman"/>
                <a:ea typeface="Times New Roman"/>
                <a:cs typeface="Times New Roman"/>
                <a:sym typeface="Times New Roman"/>
              </a:rPr>
              <a:t>LabelImg, Roboflow</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Training Environment: </a:t>
            </a:r>
            <a:r>
              <a:rPr lang="en-US" sz="3521">
                <a:solidFill>
                  <a:srgbClr val="000000"/>
                </a:solidFill>
                <a:latin typeface="Times New Roman"/>
                <a:ea typeface="Times New Roman"/>
                <a:cs typeface="Times New Roman"/>
                <a:sym typeface="Times New Roman"/>
              </a:rPr>
              <a:t>Google Colab Pro (GPU) / Local NVIDIA RTX 3060</a:t>
            </a:r>
          </a:p>
          <a:p>
            <a:pPr marL="760350" lvl="1" indent="-380175" algn="l">
              <a:lnSpc>
                <a:spcPts val="3979"/>
              </a:lnSpc>
              <a:buFont typeface="Arial"/>
              <a:buChar char="•"/>
            </a:pPr>
            <a:r>
              <a:rPr lang="en-US" sz="3521" b="1">
                <a:solidFill>
                  <a:srgbClr val="000000"/>
                </a:solidFill>
                <a:latin typeface="Times New Roman Bold"/>
                <a:ea typeface="Times New Roman Bold"/>
                <a:cs typeface="Times New Roman Bold"/>
                <a:sym typeface="Times New Roman Bold"/>
              </a:rPr>
              <a:t>Model Conversion (planned): </a:t>
            </a:r>
            <a:r>
              <a:rPr lang="en-US" sz="3521">
                <a:solidFill>
                  <a:srgbClr val="000000"/>
                </a:solidFill>
                <a:latin typeface="Times New Roman"/>
                <a:ea typeface="Times New Roman"/>
                <a:cs typeface="Times New Roman"/>
                <a:sym typeface="Times New Roman"/>
              </a:rPr>
              <a:t>ONNX, TensorRT for embedded optimization</a:t>
            </a:r>
          </a:p>
          <a:p>
            <a:pPr algn="l">
              <a:lnSpc>
                <a:spcPts val="3979"/>
              </a:lnSpc>
            </a:pPr>
            <a:endParaRPr lang="en-US" sz="3521">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2605384" y="5669132"/>
            <a:ext cx="5210769" cy="6721137"/>
          </a:xfrm>
          <a:custGeom>
            <a:avLst/>
            <a:gdLst/>
            <a:ahLst/>
            <a:cxnLst/>
            <a:rect l="l" t="t" r="r" b="b"/>
            <a:pathLst>
              <a:path w="5210769" h="6721137">
                <a:moveTo>
                  <a:pt x="0" y="0"/>
                </a:moveTo>
                <a:lnTo>
                  <a:pt x="5210768" y="0"/>
                </a:lnTo>
                <a:lnTo>
                  <a:pt x="5210768"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44344" y="734259"/>
            <a:ext cx="14448095"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Real Life Applications</a:t>
            </a:r>
          </a:p>
        </p:txBody>
      </p:sp>
      <p:sp>
        <p:nvSpPr>
          <p:cNvPr id="5" name="Freeform 5"/>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1328165" y="3030386"/>
            <a:ext cx="15046546" cy="5575663"/>
          </a:xfrm>
          <a:prstGeom prst="rect">
            <a:avLst/>
          </a:prstGeom>
        </p:spPr>
        <p:txBody>
          <a:bodyPr lIns="0" tIns="0" rIns="0" bIns="0" rtlCol="0" anchor="t">
            <a:spAutoFit/>
          </a:bodyPr>
          <a:lstStyle/>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Event Security and VIP Tracking</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Urban Traffic Analytics</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Fleet and Logistics Monitoring</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Campus and Industrial Zone Access Control</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Border Security and Entry Control</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Law Enforcement and Traffic Violation Detection</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Toll Booth Automation</a:t>
            </a:r>
          </a:p>
          <a:p>
            <a:pPr marL="860178" lvl="1" indent="-430089" algn="just">
              <a:lnSpc>
                <a:spcPts val="4820"/>
              </a:lnSpc>
              <a:buFont typeface="Arial"/>
              <a:buChar char="•"/>
            </a:pPr>
            <a:r>
              <a:rPr lang="en-US" sz="3984" b="1">
                <a:solidFill>
                  <a:srgbClr val="000000"/>
                </a:solidFill>
                <a:latin typeface="Times New Roman Bold"/>
                <a:ea typeface="Times New Roman Bold"/>
                <a:cs typeface="Times New Roman Bold"/>
                <a:sym typeface="Times New Roman Bold"/>
              </a:rPr>
              <a:t>Smart Parking Management</a:t>
            </a:r>
          </a:p>
          <a:p>
            <a:pPr algn="just">
              <a:lnSpc>
                <a:spcPts val="4820"/>
              </a:lnSpc>
            </a:pPr>
            <a:endParaRPr lang="en-US" sz="3984" b="1">
              <a:solidFill>
                <a:srgbClr val="000000"/>
              </a:solidFill>
              <a:latin typeface="Times New Roman Bold"/>
              <a:ea typeface="Times New Roman Bold"/>
              <a:cs typeface="Times New Roman Bold"/>
              <a:sym typeface="Times New Roman 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668042" y="2210439"/>
            <a:ext cx="4867453" cy="7305746"/>
          </a:xfrm>
          <a:custGeom>
            <a:avLst/>
            <a:gdLst/>
            <a:ahLst/>
            <a:cxnLst/>
            <a:rect l="l" t="t" r="r" b="b"/>
            <a:pathLst>
              <a:path w="4867453" h="7305746">
                <a:moveTo>
                  <a:pt x="0" y="0"/>
                </a:moveTo>
                <a:lnTo>
                  <a:pt x="4867453" y="0"/>
                </a:lnTo>
                <a:lnTo>
                  <a:pt x="4867453" y="7305746"/>
                </a:lnTo>
                <a:lnTo>
                  <a:pt x="0" y="7305746"/>
                </a:lnTo>
                <a:lnTo>
                  <a:pt x="0" y="0"/>
                </a:lnTo>
                <a:close/>
              </a:path>
            </a:pathLst>
          </a:custGeom>
          <a:blipFill>
            <a:blip r:embed="rId6"/>
            <a:stretch>
              <a:fillRect/>
            </a:stretch>
          </a:blipFill>
        </p:spPr>
      </p:sp>
      <p:sp>
        <p:nvSpPr>
          <p:cNvPr id="6" name="TextBox 6"/>
          <p:cNvSpPr txBox="1"/>
          <p:nvPr/>
        </p:nvSpPr>
        <p:spPr>
          <a:xfrm>
            <a:off x="1028700" y="159725"/>
            <a:ext cx="14820900" cy="165429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Yeseva One"/>
                <a:ea typeface="Yeseva One"/>
                <a:cs typeface="Yeseva One"/>
                <a:sym typeface="Yeseva One"/>
              </a:rPr>
              <a:t>System Architecture</a:t>
            </a:r>
          </a:p>
        </p:txBody>
      </p:sp>
      <p:sp>
        <p:nvSpPr>
          <p:cNvPr id="7" name="TextBox 7"/>
          <p:cNvSpPr txBox="1"/>
          <p:nvPr/>
        </p:nvSpPr>
        <p:spPr>
          <a:xfrm>
            <a:off x="8053225" y="2153289"/>
            <a:ext cx="8756142" cy="7700638"/>
          </a:xfrm>
          <a:prstGeom prst="rect">
            <a:avLst/>
          </a:prstGeom>
        </p:spPr>
        <p:txBody>
          <a:bodyPr lIns="0" tIns="0" rIns="0" bIns="0" rtlCol="0" anchor="t">
            <a:spAutoFit/>
          </a:bodyPr>
          <a:lstStyle/>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Image Capture: </a:t>
            </a:r>
            <a:r>
              <a:rPr lang="en-US" sz="3127" u="none" strike="noStrike" dirty="0">
                <a:solidFill>
                  <a:srgbClr val="000000"/>
                </a:solidFill>
                <a:latin typeface="Times New Roman"/>
                <a:ea typeface="Times New Roman"/>
                <a:cs typeface="Times New Roman"/>
                <a:sym typeface="Times New Roman"/>
              </a:rPr>
              <a:t>Cameras capture vehicle images in various formats (JPG, JSON).</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Pre-processing: </a:t>
            </a:r>
            <a:r>
              <a:rPr lang="en-US" sz="3127" u="none" strike="noStrike" dirty="0">
                <a:solidFill>
                  <a:srgbClr val="000000"/>
                </a:solidFill>
                <a:latin typeface="Times New Roman"/>
                <a:ea typeface="Times New Roman"/>
                <a:cs typeface="Times New Roman"/>
                <a:sym typeface="Times New Roman"/>
              </a:rPr>
              <a:t>Image enhancement (scaling, </a:t>
            </a:r>
            <a:r>
              <a:rPr lang="en-US" sz="3127" u="none" strike="noStrike" dirty="0" err="1">
                <a:solidFill>
                  <a:srgbClr val="000000"/>
                </a:solidFill>
                <a:latin typeface="Times New Roman"/>
                <a:ea typeface="Times New Roman"/>
                <a:cs typeface="Times New Roman"/>
                <a:sym typeface="Times New Roman"/>
              </a:rPr>
              <a:t>denoising</a:t>
            </a:r>
            <a:r>
              <a:rPr lang="en-US" sz="3127" u="none" strike="noStrike" dirty="0">
                <a:solidFill>
                  <a:srgbClr val="000000"/>
                </a:solidFill>
                <a:latin typeface="Times New Roman"/>
                <a:ea typeface="Times New Roman"/>
                <a:cs typeface="Times New Roman"/>
                <a:sym typeface="Times New Roman"/>
              </a:rPr>
              <a:t>) for better recognition accuracy.</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Object Detection (YOLOv8): </a:t>
            </a:r>
            <a:r>
              <a:rPr lang="en-US" sz="3127" u="none" strike="noStrike" dirty="0">
                <a:solidFill>
                  <a:srgbClr val="000000"/>
                </a:solidFill>
                <a:latin typeface="Times New Roman"/>
                <a:ea typeface="Times New Roman"/>
                <a:cs typeface="Times New Roman"/>
                <a:sym typeface="Times New Roman"/>
              </a:rPr>
              <a:t>YOLOv8 model detects the vehicle and number plate in real-time.</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Plate Recognition:</a:t>
            </a:r>
            <a:r>
              <a:rPr lang="en-US" sz="3127" u="none" strike="noStrike" dirty="0">
                <a:solidFill>
                  <a:srgbClr val="000000"/>
                </a:solidFill>
                <a:latin typeface="Times New Roman"/>
                <a:ea typeface="Times New Roman"/>
                <a:cs typeface="Times New Roman"/>
                <a:sym typeface="Times New Roman"/>
              </a:rPr>
              <a:t> OCR (Optical Character Recognition) extracts the number from the plate.</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Post-processing: </a:t>
            </a:r>
            <a:r>
              <a:rPr lang="en-US" sz="3127" u="none" strike="noStrike" dirty="0">
                <a:solidFill>
                  <a:srgbClr val="000000"/>
                </a:solidFill>
                <a:latin typeface="Times New Roman"/>
                <a:ea typeface="Times New Roman"/>
                <a:cs typeface="Times New Roman"/>
                <a:sym typeface="Times New Roman"/>
              </a:rPr>
              <a:t>Handles plate formatting and validation.</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Database Storage: </a:t>
            </a:r>
            <a:r>
              <a:rPr lang="en-US" sz="3127" u="none" strike="noStrike" dirty="0">
                <a:solidFill>
                  <a:srgbClr val="000000"/>
                </a:solidFill>
                <a:latin typeface="Times New Roman"/>
                <a:ea typeface="Times New Roman"/>
                <a:cs typeface="Times New Roman"/>
                <a:sym typeface="Times New Roman"/>
              </a:rPr>
              <a:t>Logs vehicle data (plate, timestamp, location) for future reference.</a:t>
            </a:r>
          </a:p>
          <a:p>
            <a:pPr marL="675334" lvl="1" indent="-337667" algn="just">
              <a:lnSpc>
                <a:spcPts val="3784"/>
              </a:lnSpc>
              <a:spcBef>
                <a:spcPct val="0"/>
              </a:spcBef>
              <a:buFont typeface="Arial"/>
              <a:buChar char="•"/>
            </a:pPr>
            <a:r>
              <a:rPr lang="en-US" sz="3127" b="1" u="none" strike="noStrike" dirty="0">
                <a:solidFill>
                  <a:srgbClr val="000000"/>
                </a:solidFill>
                <a:latin typeface="Times New Roman Bold"/>
                <a:ea typeface="Times New Roman Bold"/>
                <a:cs typeface="Times New Roman Bold"/>
                <a:sym typeface="Times New Roman Bold"/>
              </a:rPr>
              <a:t>User Interface: </a:t>
            </a:r>
            <a:r>
              <a:rPr lang="en-US" sz="3127" u="none" strike="noStrike" dirty="0">
                <a:solidFill>
                  <a:srgbClr val="000000"/>
                </a:solidFill>
                <a:latin typeface="Times New Roman"/>
                <a:ea typeface="Times New Roman"/>
                <a:cs typeface="Times New Roman"/>
                <a:sym typeface="Times New Roman"/>
              </a:rPr>
              <a:t>Displays recognized data in a user-friendly dashboard for monitoring.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918604" y="1989805"/>
            <a:ext cx="15340696" cy="7229303"/>
          </a:xfrm>
          <a:custGeom>
            <a:avLst/>
            <a:gdLst/>
            <a:ahLst/>
            <a:cxnLst/>
            <a:rect l="l" t="t" r="r" b="b"/>
            <a:pathLst>
              <a:path w="15340696" h="7229303">
                <a:moveTo>
                  <a:pt x="0" y="0"/>
                </a:moveTo>
                <a:lnTo>
                  <a:pt x="15340696" y="0"/>
                </a:lnTo>
                <a:lnTo>
                  <a:pt x="15340696" y="7229303"/>
                </a:lnTo>
                <a:lnTo>
                  <a:pt x="0" y="7229303"/>
                </a:lnTo>
                <a:lnTo>
                  <a:pt x="0" y="0"/>
                </a:lnTo>
                <a:close/>
              </a:path>
            </a:pathLst>
          </a:custGeom>
          <a:blipFill>
            <a:blip r:embed="rId6"/>
            <a:stretch>
              <a:fillRect/>
            </a:stretch>
          </a:blipFill>
        </p:spPr>
      </p:sp>
      <p:sp>
        <p:nvSpPr>
          <p:cNvPr id="6" name="TextBox 6"/>
          <p:cNvSpPr txBox="1"/>
          <p:nvPr/>
        </p:nvSpPr>
        <p:spPr>
          <a:xfrm>
            <a:off x="-3146550" y="502484"/>
            <a:ext cx="1623060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Model Training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13255732" y="-648036"/>
            <a:ext cx="5210769" cy="6721137"/>
          </a:xfrm>
          <a:custGeom>
            <a:avLst/>
            <a:gdLst/>
            <a:ahLst/>
            <a:cxnLst/>
            <a:rect l="l" t="t" r="r" b="b"/>
            <a:pathLst>
              <a:path w="5210769" h="6721137">
                <a:moveTo>
                  <a:pt x="0" y="0"/>
                </a:moveTo>
                <a:lnTo>
                  <a:pt x="5210769" y="0"/>
                </a:lnTo>
                <a:lnTo>
                  <a:pt x="5210769" y="6721137"/>
                </a:lnTo>
                <a:lnTo>
                  <a:pt x="0" y="67211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18264" y="-2105944"/>
            <a:ext cx="4096053" cy="7060062"/>
          </a:xfrm>
          <a:custGeom>
            <a:avLst/>
            <a:gdLst/>
            <a:ahLst/>
            <a:cxnLst/>
            <a:rect l="l" t="t" r="r" b="b"/>
            <a:pathLst>
              <a:path w="4096053" h="7060062">
                <a:moveTo>
                  <a:pt x="0" y="0"/>
                </a:moveTo>
                <a:lnTo>
                  <a:pt x="4096054" y="0"/>
                </a:lnTo>
                <a:lnTo>
                  <a:pt x="4096054"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249051" y="6340531"/>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384382" y="2374051"/>
            <a:ext cx="7338631" cy="7338631"/>
          </a:xfrm>
          <a:custGeom>
            <a:avLst/>
            <a:gdLst/>
            <a:ahLst/>
            <a:cxnLst/>
            <a:rect l="l" t="t" r="r" b="b"/>
            <a:pathLst>
              <a:path w="7338631" h="7338631">
                <a:moveTo>
                  <a:pt x="0" y="0"/>
                </a:moveTo>
                <a:lnTo>
                  <a:pt x="7338631" y="0"/>
                </a:lnTo>
                <a:lnTo>
                  <a:pt x="7338631" y="7338631"/>
                </a:lnTo>
                <a:lnTo>
                  <a:pt x="0" y="7338631"/>
                </a:lnTo>
                <a:lnTo>
                  <a:pt x="0" y="0"/>
                </a:lnTo>
                <a:close/>
              </a:path>
            </a:pathLst>
          </a:custGeom>
          <a:blipFill>
            <a:blip r:embed="rId6"/>
            <a:stretch>
              <a:fillRect/>
            </a:stretch>
          </a:blipFill>
        </p:spPr>
      </p:sp>
      <p:sp>
        <p:nvSpPr>
          <p:cNvPr id="6" name="Freeform 6"/>
          <p:cNvSpPr/>
          <p:nvPr/>
        </p:nvSpPr>
        <p:spPr>
          <a:xfrm>
            <a:off x="10568656" y="1243038"/>
            <a:ext cx="7226148" cy="7226148"/>
          </a:xfrm>
          <a:custGeom>
            <a:avLst/>
            <a:gdLst/>
            <a:ahLst/>
            <a:cxnLst/>
            <a:rect l="l" t="t" r="r" b="b"/>
            <a:pathLst>
              <a:path w="7226148" h="7226148">
                <a:moveTo>
                  <a:pt x="0" y="0"/>
                </a:moveTo>
                <a:lnTo>
                  <a:pt x="7226147" y="0"/>
                </a:lnTo>
                <a:lnTo>
                  <a:pt x="7226147" y="7226148"/>
                </a:lnTo>
                <a:lnTo>
                  <a:pt x="0" y="7226148"/>
                </a:lnTo>
                <a:lnTo>
                  <a:pt x="0" y="0"/>
                </a:lnTo>
                <a:close/>
              </a:path>
            </a:pathLst>
          </a:custGeom>
          <a:blipFill>
            <a:blip r:embed="rId7"/>
            <a:stretch>
              <a:fillRect/>
            </a:stretch>
          </a:blipFill>
        </p:spPr>
      </p:sp>
      <p:sp>
        <p:nvSpPr>
          <p:cNvPr id="7" name="TextBox 7"/>
          <p:cNvSpPr txBox="1"/>
          <p:nvPr/>
        </p:nvSpPr>
        <p:spPr>
          <a:xfrm>
            <a:off x="-4010068" y="897871"/>
            <a:ext cx="1623060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Output:</a:t>
            </a:r>
          </a:p>
        </p:txBody>
      </p:sp>
      <p:sp>
        <p:nvSpPr>
          <p:cNvPr id="8" name="TextBox 8"/>
          <p:cNvSpPr txBox="1"/>
          <p:nvPr/>
        </p:nvSpPr>
        <p:spPr>
          <a:xfrm>
            <a:off x="5631835" y="8656205"/>
            <a:ext cx="1623060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Training Data: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66137">
            <a:off x="13255732" y="-648036"/>
            <a:ext cx="5210769" cy="6721137"/>
          </a:xfrm>
          <a:custGeom>
            <a:avLst/>
            <a:gdLst/>
            <a:ahLst/>
            <a:cxnLst/>
            <a:rect l="l" t="t" r="r" b="b"/>
            <a:pathLst>
              <a:path w="5210769" h="6721137">
                <a:moveTo>
                  <a:pt x="0" y="0"/>
                </a:moveTo>
                <a:lnTo>
                  <a:pt x="5210769" y="0"/>
                </a:lnTo>
                <a:lnTo>
                  <a:pt x="5210769" y="6721137"/>
                </a:lnTo>
                <a:lnTo>
                  <a:pt x="0" y="67211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569636">
            <a:off x="718264" y="-2105944"/>
            <a:ext cx="4096053" cy="7060062"/>
          </a:xfrm>
          <a:custGeom>
            <a:avLst/>
            <a:gdLst/>
            <a:ahLst/>
            <a:cxnLst/>
            <a:rect l="l" t="t" r="r" b="b"/>
            <a:pathLst>
              <a:path w="4096053" h="7060062">
                <a:moveTo>
                  <a:pt x="0" y="0"/>
                </a:moveTo>
                <a:lnTo>
                  <a:pt x="4096054" y="0"/>
                </a:lnTo>
                <a:lnTo>
                  <a:pt x="4096054"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755510">
            <a:off x="14249051" y="6340531"/>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957465" y="2478723"/>
            <a:ext cx="6662717" cy="6779577"/>
          </a:xfrm>
          <a:custGeom>
            <a:avLst/>
            <a:gdLst/>
            <a:ahLst/>
            <a:cxnLst/>
            <a:rect l="l" t="t" r="r" b="b"/>
            <a:pathLst>
              <a:path w="6662717" h="6779577">
                <a:moveTo>
                  <a:pt x="0" y="0"/>
                </a:moveTo>
                <a:lnTo>
                  <a:pt x="6662717" y="0"/>
                </a:lnTo>
                <a:lnTo>
                  <a:pt x="6662717" y="6779577"/>
                </a:lnTo>
                <a:lnTo>
                  <a:pt x="0" y="6779577"/>
                </a:lnTo>
                <a:lnTo>
                  <a:pt x="0" y="0"/>
                </a:lnTo>
                <a:close/>
              </a:path>
            </a:pathLst>
          </a:custGeom>
          <a:blipFill>
            <a:blip r:embed="rId6"/>
            <a:stretch>
              <a:fillRect l="-940" r="-940"/>
            </a:stretch>
          </a:blipFill>
        </p:spPr>
      </p:sp>
      <p:sp>
        <p:nvSpPr>
          <p:cNvPr id="6" name="Freeform 6"/>
          <p:cNvSpPr/>
          <p:nvPr/>
        </p:nvSpPr>
        <p:spPr>
          <a:xfrm>
            <a:off x="9307374" y="2478723"/>
            <a:ext cx="6779577" cy="6779577"/>
          </a:xfrm>
          <a:custGeom>
            <a:avLst/>
            <a:gdLst/>
            <a:ahLst/>
            <a:cxnLst/>
            <a:rect l="l" t="t" r="r" b="b"/>
            <a:pathLst>
              <a:path w="6779577" h="6779577">
                <a:moveTo>
                  <a:pt x="0" y="0"/>
                </a:moveTo>
                <a:lnTo>
                  <a:pt x="6779577" y="0"/>
                </a:lnTo>
                <a:lnTo>
                  <a:pt x="6779577" y="6779577"/>
                </a:lnTo>
                <a:lnTo>
                  <a:pt x="0" y="6779577"/>
                </a:lnTo>
                <a:lnTo>
                  <a:pt x="0" y="0"/>
                </a:lnTo>
                <a:close/>
              </a:path>
            </a:pathLst>
          </a:custGeom>
          <a:blipFill>
            <a:blip r:embed="rId7"/>
            <a:stretch>
              <a:fillRect/>
            </a:stretch>
          </a:blipFill>
        </p:spPr>
      </p:sp>
      <p:sp>
        <p:nvSpPr>
          <p:cNvPr id="7" name="TextBox 7"/>
          <p:cNvSpPr txBox="1"/>
          <p:nvPr/>
        </p:nvSpPr>
        <p:spPr>
          <a:xfrm>
            <a:off x="-2598913" y="897871"/>
            <a:ext cx="1623060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Output metrics: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782</Words>
  <Application>Microsoft Office PowerPoint</Application>
  <PresentationFormat>Custom</PresentationFormat>
  <Paragraphs>80</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Libre Baskerville</vt:lpstr>
      <vt:lpstr>Yeseva One</vt:lpstr>
      <vt:lpstr>Arimo</vt:lpstr>
      <vt:lpstr>Calibri</vt:lpstr>
      <vt:lpstr>Libre Baskerville Bold</vt:lpstr>
      <vt:lpstr>Arimo Bold</vt:lpstr>
      <vt:lpstr>Times New Roman</vt:lpstr>
      <vt:lpstr>Arial</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AIRCANVAS:</dc:title>
  <cp:lastModifiedBy>asus</cp:lastModifiedBy>
  <cp:revision>4</cp:revision>
  <dcterms:created xsi:type="dcterms:W3CDTF">2006-08-16T00:00:00Z</dcterms:created>
  <dcterms:modified xsi:type="dcterms:W3CDTF">2025-04-25T12:12:59Z</dcterms:modified>
  <dc:identifier>DAGllKyz-_k</dc:identifier>
</cp:coreProperties>
</file>